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handoutMasterIdLst>
    <p:handoutMasterId r:id="rId15"/>
  </p:handoutMasterIdLst>
  <p:sldIdLst>
    <p:sldId id="256" r:id="rId2"/>
    <p:sldId id="268" r:id="rId3"/>
    <p:sldId id="257" r:id="rId4"/>
    <p:sldId id="258" r:id="rId5"/>
    <p:sldId id="259" r:id="rId6"/>
    <p:sldId id="275" r:id="rId7"/>
    <p:sldId id="267" r:id="rId8"/>
    <p:sldId id="260" r:id="rId9"/>
    <p:sldId id="266" r:id="rId10"/>
    <p:sldId id="264" r:id="rId11"/>
    <p:sldId id="261" r:id="rId12"/>
    <p:sldId id="270" r:id="rId13"/>
    <p:sldId id="269" r:id="rId14"/>
  </p:sldIdLst>
  <p:sldSz cx="9906000" cy="6858000" type="A4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66FF33"/>
    <a:srgbClr val="FFCC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C70E9-80AC-4497-9932-77582FC61677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B98F5-BB88-426F-A789-07E540594A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2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86E7-1B7E-4E3B-A235-CBC1F3E6CF3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9ED-0CAE-4C5A-8E69-F113D9CCAD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4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86E7-1B7E-4E3B-A235-CBC1F3E6CF3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9ED-0CAE-4C5A-8E69-F113D9CCAD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11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86E7-1B7E-4E3B-A235-CBC1F3E6CF3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9ED-0CAE-4C5A-8E69-F113D9CCAD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1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86E7-1B7E-4E3B-A235-CBC1F3E6CF3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9ED-0CAE-4C5A-8E69-F113D9CCAD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0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86E7-1B7E-4E3B-A235-CBC1F3E6CF3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9ED-0CAE-4C5A-8E69-F113D9CCAD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10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86E7-1B7E-4E3B-A235-CBC1F3E6CF3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9ED-0CAE-4C5A-8E69-F113D9CCAD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1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86E7-1B7E-4E3B-A235-CBC1F3E6CF3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9ED-0CAE-4C5A-8E69-F113D9CCAD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2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86E7-1B7E-4E3B-A235-CBC1F3E6CF3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9ED-0CAE-4C5A-8E69-F113D9CCAD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0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86E7-1B7E-4E3B-A235-CBC1F3E6CF3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9ED-0CAE-4C5A-8E69-F113D9CCAD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7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86E7-1B7E-4E3B-A235-CBC1F3E6CF3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9ED-0CAE-4C5A-8E69-F113D9CCAD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86E7-1B7E-4E3B-A235-CBC1F3E6CF3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9ED-0CAE-4C5A-8E69-F113D9CCAD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8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686E7-1B7E-4E3B-A235-CBC1F3E6CF3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089ED-0CAE-4C5A-8E69-F113D9CCAD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0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4"/>
          <p:cNvSpPr txBox="1"/>
          <p:nvPr/>
        </p:nvSpPr>
        <p:spPr>
          <a:xfrm>
            <a:off x="1682077" y="821896"/>
            <a:ext cx="65493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cap="all" dirty="0">
                <a:solidFill>
                  <a:srgbClr val="FF0000"/>
                </a:solidFill>
              </a:rPr>
              <a:t>Supremocracy</a:t>
            </a:r>
            <a:r>
              <a:rPr lang="en-US" sz="6000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</a:rPr>
              <a:t>i</a:t>
            </a:r>
            <a:r>
              <a:rPr lang="en-US" sz="3600" dirty="0" smtClean="0">
                <a:solidFill>
                  <a:srgbClr val="FF0000"/>
                </a:solidFill>
              </a:rPr>
              <a:t>n crisis </a:t>
            </a:r>
          </a:p>
          <a:p>
            <a:pPr algn="ctr"/>
            <a:endParaRPr lang="en-US" sz="3600" dirty="0" smtClean="0">
              <a:solidFill>
                <a:srgbClr val="C0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92288" y="4169664"/>
            <a:ext cx="82974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i="1" dirty="0"/>
              <a:t>Oscar Vilhena </a:t>
            </a:r>
            <a:r>
              <a:rPr lang="pt-BR" sz="2800" i="1" dirty="0" smtClean="0"/>
              <a:t>Vieira</a:t>
            </a:r>
          </a:p>
          <a:p>
            <a:pPr algn="ctr"/>
            <a:endParaRPr lang="en-US" sz="2800" i="1" dirty="0"/>
          </a:p>
          <a:p>
            <a:pPr algn="ctr"/>
            <a:r>
              <a:rPr lang="en-US" sz="2800" b="1" dirty="0" smtClean="0"/>
              <a:t>Tinker Conference: The Rule of Law in Latin America</a:t>
            </a:r>
          </a:p>
          <a:p>
            <a:pPr algn="ctr"/>
            <a:r>
              <a:rPr lang="en-US" sz="2400" dirty="0" smtClean="0"/>
              <a:t>December 7-8 2017</a:t>
            </a:r>
          </a:p>
          <a:p>
            <a:pPr algn="ctr"/>
            <a:r>
              <a:rPr lang="en-US" sz="2400" dirty="0" smtClean="0"/>
              <a:t>Stanford University</a:t>
            </a:r>
          </a:p>
        </p:txBody>
      </p:sp>
    </p:spTree>
    <p:extLst>
      <p:ext uri="{BB962C8B-B14F-4D97-AF65-F5344CB8AC3E}">
        <p14:creationId xmlns:p14="http://schemas.microsoft.com/office/powerpoint/2010/main" val="94089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1" y="626083"/>
            <a:ext cx="9745980" cy="508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82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723657" y="1658459"/>
            <a:ext cx="1219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Efficacy </a:t>
            </a:r>
            <a:endParaRPr lang="en-US" sz="24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0" y="235149"/>
            <a:ext cx="8912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responsive and flexible legal doctrines 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708922" y="2897105"/>
            <a:ext cx="1277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Morality</a:t>
            </a:r>
            <a:endParaRPr lang="en-US" sz="2400" b="1" dirty="0"/>
          </a:p>
        </p:txBody>
      </p:sp>
      <p:sp>
        <p:nvSpPr>
          <p:cNvPr id="11" name="Retângulo 10"/>
          <p:cNvSpPr/>
          <p:nvPr/>
        </p:nvSpPr>
        <p:spPr>
          <a:xfrm>
            <a:off x="4691437" y="4186408"/>
            <a:ext cx="14652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Efficiency </a:t>
            </a:r>
            <a:endParaRPr lang="en-US" sz="2400" b="1" dirty="0"/>
          </a:p>
        </p:txBody>
      </p:sp>
      <p:sp>
        <p:nvSpPr>
          <p:cNvPr id="13" name="Retângulo 12"/>
          <p:cNvSpPr/>
          <p:nvPr/>
        </p:nvSpPr>
        <p:spPr>
          <a:xfrm>
            <a:off x="7017015" y="5393415"/>
            <a:ext cx="2126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Proportionality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1406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 flipH="1">
            <a:off x="4727448" y="0"/>
            <a:ext cx="18289" cy="6325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649925" y="3518234"/>
            <a:ext cx="9061003" cy="52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1069848" y="1266555"/>
            <a:ext cx="3419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Deference</a:t>
            </a:r>
            <a:endParaRPr lang="en-US" sz="2400" dirty="0" smtClean="0"/>
          </a:p>
          <a:p>
            <a:pPr algn="ctr"/>
            <a:endParaRPr lang="en-US" sz="2400" dirty="0" smtClean="0"/>
          </a:p>
        </p:txBody>
      </p:sp>
      <p:sp>
        <p:nvSpPr>
          <p:cNvPr id="16" name="CaixaDeTexto 15"/>
          <p:cNvSpPr txBox="1"/>
          <p:nvPr/>
        </p:nvSpPr>
        <p:spPr>
          <a:xfrm>
            <a:off x="690722" y="4734739"/>
            <a:ext cx="3995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Omission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5728717" y="4655100"/>
            <a:ext cx="3730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Usurpation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641849" y="1242874"/>
            <a:ext cx="4014215" cy="664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Responsive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32265" y="778578"/>
            <a:ext cx="476862" cy="5687969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LEGAL CONSISTANCE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915799" y="6388084"/>
            <a:ext cx="3009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pc="100" dirty="0" smtClean="0">
                <a:solidFill>
                  <a:srgbClr val="FF0000"/>
                </a:solidFill>
              </a:rPr>
              <a:t> INSTITUTIONAL POSTURE </a:t>
            </a:r>
            <a:endParaRPr lang="en-US" b="1" spc="100" dirty="0">
              <a:solidFill>
                <a:srgbClr val="FF0000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3831336" y="2937098"/>
            <a:ext cx="1865377" cy="1370931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4041648" y="3279830"/>
            <a:ext cx="1655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moderato</a:t>
            </a:r>
            <a:r>
              <a:rPr lang="pt-BR" sz="2400" dirty="0" smtClean="0"/>
              <a:t>r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1620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679192" y="731520"/>
            <a:ext cx="4561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 smtClean="0">
                <a:solidFill>
                  <a:srgbClr val="FF0000"/>
                </a:solidFill>
              </a:rPr>
              <a:t>Supremocracy in crises </a:t>
            </a:r>
            <a:endParaRPr lang="pt-BR" sz="3600" dirty="0">
              <a:solidFill>
                <a:srgbClr val="FF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456432" y="2739635"/>
            <a:ext cx="3968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</a:t>
            </a:r>
            <a:r>
              <a:rPr lang="en-US" sz="2400" dirty="0" smtClean="0"/>
              <a:t>ragmentation</a:t>
            </a:r>
            <a:endParaRPr lang="en-US" sz="2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3456432" y="3600955"/>
            <a:ext cx="1919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</a:t>
            </a:r>
            <a:r>
              <a:rPr lang="en-US" sz="2400" dirty="0" smtClean="0"/>
              <a:t>nconsistency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456432" y="4462275"/>
            <a:ext cx="3145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Declining</a:t>
            </a:r>
            <a:r>
              <a:rPr lang="pt-BR" sz="2400" dirty="0" smtClean="0"/>
              <a:t> judicial </a:t>
            </a:r>
            <a:r>
              <a:rPr lang="en-US" sz="2400" dirty="0" smtClean="0"/>
              <a:t>trust</a:t>
            </a:r>
            <a:endParaRPr lang="en-US" sz="2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456432" y="1878315"/>
            <a:ext cx="2176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Material fatigue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7119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 flipH="1">
            <a:off x="1499616" y="1517904"/>
            <a:ext cx="71597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Supremocracy </a:t>
            </a:r>
          </a:p>
          <a:p>
            <a:pPr algn="ctr"/>
            <a:r>
              <a:rPr lang="en-US" sz="3600" dirty="0" smtClean="0"/>
              <a:t>is the unprecedented power conferred to the Brazilian Supreme Court to provide the </a:t>
            </a:r>
            <a:r>
              <a:rPr lang="en-US" sz="3600" dirty="0" smtClean="0">
                <a:solidFill>
                  <a:srgbClr val="FF0000"/>
                </a:solidFill>
              </a:rPr>
              <a:t>last word</a:t>
            </a:r>
            <a:r>
              <a:rPr lang="en-US" sz="3600" dirty="0" smtClean="0"/>
              <a:t> on an extensive set of political, economic and moral issues entrenched by 1988 Constitution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6299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720" y="273249"/>
            <a:ext cx="8912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         </a:t>
            </a:r>
            <a:r>
              <a:rPr lang="en-US" sz="3600" b="1" dirty="0" smtClean="0">
                <a:solidFill>
                  <a:srgbClr val="FF0000"/>
                </a:solidFill>
              </a:rPr>
              <a:t>Institutional path towards supremocracy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905760" y="1991360"/>
            <a:ext cx="4436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Adoption of a maxi-constitution  </a:t>
            </a:r>
            <a:endParaRPr lang="en-US" sz="2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965345" y="2997200"/>
            <a:ext cx="4299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Overlapping functions at the STF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2963307" y="4003040"/>
            <a:ext cx="3229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  <a:r>
              <a:rPr lang="en-US" sz="2400" dirty="0" smtClean="0"/>
              <a:t>ccess to political </a:t>
            </a:r>
            <a:r>
              <a:rPr lang="en-US" sz="2400" dirty="0" smtClean="0"/>
              <a:t>actors</a:t>
            </a:r>
            <a:endParaRPr lang="en-US" sz="2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2905760" y="5171440"/>
            <a:ext cx="5081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Expansion of r</a:t>
            </a:r>
            <a:r>
              <a:rPr lang="en-US" sz="2400" dirty="0" smtClean="0"/>
              <a:t>esponsive </a:t>
            </a:r>
            <a:r>
              <a:rPr lang="en-US" sz="2400" dirty="0" smtClean="0"/>
              <a:t>legal doctrines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248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2"/>
      <p:bldP spid="5" grpId="0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84912" y="1278128"/>
            <a:ext cx="457454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process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Political distrust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Reactive moment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From the scratch 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Inclusive rules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Massive participation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Fragmented political forces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Corporatism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Patrimonialism </a:t>
            </a:r>
            <a:endParaRPr lang="en-US" sz="2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759452" y="1278128"/>
            <a:ext cx="478656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result</a:t>
            </a:r>
            <a:endParaRPr lang="pt-BR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Ambitious</a:t>
            </a:r>
            <a:r>
              <a:rPr lang="pt-BR" sz="24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Ubiquitous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Legally unpolished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Contradictory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Resilient</a:t>
            </a:r>
            <a:endParaRPr lang="en-US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0" y="167793"/>
            <a:ext cx="8912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                      </a:t>
            </a:r>
            <a:r>
              <a:rPr lang="en-US" sz="3600" b="1" dirty="0" smtClean="0">
                <a:solidFill>
                  <a:srgbClr val="C00000"/>
                </a:solidFill>
              </a:rPr>
              <a:t>      </a:t>
            </a:r>
            <a:r>
              <a:rPr lang="en-US" sz="3600" b="1" dirty="0" smtClean="0">
                <a:solidFill>
                  <a:srgbClr val="FF0000"/>
                </a:solidFill>
              </a:rPr>
              <a:t>Maximization Compromise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753389" y="4320437"/>
            <a:ext cx="2562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Flexible</a:t>
            </a:r>
            <a:r>
              <a:rPr lang="pt-BR" dirty="0" smtClean="0"/>
              <a:t> </a:t>
            </a:r>
            <a:r>
              <a:rPr lang="en-US" dirty="0" smtClean="0"/>
              <a:t>ordinary clauses</a:t>
            </a:r>
            <a:endParaRPr lang="en-US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753389" y="4971447"/>
            <a:ext cx="2292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Unamendable clauses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27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5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651764" y="1896100"/>
            <a:ext cx="3746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Constitutional court</a:t>
            </a:r>
            <a:endParaRPr lang="en-US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651764" y="3711350"/>
            <a:ext cx="2814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Court of last appeals </a:t>
            </a:r>
            <a:endParaRPr lang="en-US" sz="2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51180" y="5129162"/>
            <a:ext cx="2557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First instance court</a:t>
            </a:r>
            <a:endParaRPr lang="en-US" sz="2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0" y="235149"/>
            <a:ext cx="8912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Overlapping functions at the STF</a:t>
            </a:r>
          </a:p>
        </p:txBody>
      </p:sp>
      <p:cxnSp>
        <p:nvCxnSpPr>
          <p:cNvPr id="3" name="Conector de seta reta 2"/>
          <p:cNvCxnSpPr/>
          <p:nvPr/>
        </p:nvCxnSpPr>
        <p:spPr>
          <a:xfrm flipV="1">
            <a:off x="3602736" y="1481328"/>
            <a:ext cx="1207008" cy="621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3648729" y="2111779"/>
            <a:ext cx="1207008" cy="40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5020056" y="1296662"/>
            <a:ext cx="1518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ADI, ADC, ADF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901730" y="1918759"/>
            <a:ext cx="1479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Binding</a:t>
            </a:r>
            <a:r>
              <a:rPr lang="pt-BR" dirty="0" smtClean="0"/>
              <a:t> </a:t>
            </a:r>
            <a:r>
              <a:rPr lang="en-US" dirty="0" smtClean="0"/>
              <a:t>effect</a:t>
            </a:r>
            <a:endParaRPr lang="en-US" dirty="0"/>
          </a:p>
        </p:txBody>
      </p:sp>
      <p:cxnSp>
        <p:nvCxnSpPr>
          <p:cNvPr id="18" name="Conector de seta reta 17"/>
          <p:cNvCxnSpPr/>
          <p:nvPr/>
        </p:nvCxnSpPr>
        <p:spPr>
          <a:xfrm>
            <a:off x="3602736" y="2125525"/>
            <a:ext cx="1207008" cy="586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4901730" y="2538179"/>
            <a:ext cx="4837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 to control amendments to the constitution</a:t>
            </a:r>
            <a:endParaRPr lang="en-US" dirty="0"/>
          </a:p>
        </p:txBody>
      </p:sp>
      <p:cxnSp>
        <p:nvCxnSpPr>
          <p:cNvPr id="22" name="Conector de seta reta 21"/>
          <p:cNvCxnSpPr/>
          <p:nvPr/>
        </p:nvCxnSpPr>
        <p:spPr>
          <a:xfrm flipV="1">
            <a:off x="3648729" y="3641501"/>
            <a:ext cx="1468250" cy="338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3679548" y="4001636"/>
            <a:ext cx="1437431" cy="66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5456760" y="3398635"/>
            <a:ext cx="2283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Extra-ordinary appeals</a:t>
            </a:r>
            <a:endParaRPr lang="en-US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5511403" y="3894450"/>
            <a:ext cx="1893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Habeas corpus</a:t>
            </a:r>
            <a:endParaRPr lang="pt-BR" dirty="0"/>
          </a:p>
        </p:txBody>
      </p:sp>
      <p:cxnSp>
        <p:nvCxnSpPr>
          <p:cNvPr id="36" name="Conector de seta reta 35"/>
          <p:cNvCxnSpPr/>
          <p:nvPr/>
        </p:nvCxnSpPr>
        <p:spPr>
          <a:xfrm>
            <a:off x="3686222" y="5463406"/>
            <a:ext cx="1333834" cy="6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/>
          <p:nvPr/>
        </p:nvCxnSpPr>
        <p:spPr>
          <a:xfrm>
            <a:off x="3637882" y="5469891"/>
            <a:ext cx="1382174" cy="546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ixaDeTexto 40"/>
          <p:cNvSpPr txBox="1"/>
          <p:nvPr/>
        </p:nvSpPr>
        <p:spPr>
          <a:xfrm>
            <a:off x="5441898" y="5232136"/>
            <a:ext cx="2788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Controlling abuse of power</a:t>
            </a:r>
            <a:endParaRPr lang="en-US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5456760" y="5896094"/>
            <a:ext cx="3099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Controlling political criminality </a:t>
            </a:r>
            <a:endParaRPr lang="en-US" dirty="0"/>
          </a:p>
        </p:txBody>
      </p:sp>
      <p:cxnSp>
        <p:nvCxnSpPr>
          <p:cNvPr id="45" name="Conector de seta reta 44"/>
          <p:cNvCxnSpPr/>
          <p:nvPr/>
        </p:nvCxnSpPr>
        <p:spPr>
          <a:xfrm>
            <a:off x="3648729" y="4018476"/>
            <a:ext cx="1468250" cy="4719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ixaDeTexto 48"/>
          <p:cNvSpPr txBox="1"/>
          <p:nvPr/>
        </p:nvSpPr>
        <p:spPr>
          <a:xfrm>
            <a:off x="5428993" y="4334663"/>
            <a:ext cx="3638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General repercussion/binding effect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7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1" grpId="0"/>
      <p:bldP spid="12" grpId="0"/>
      <p:bldP spid="16" grpId="0"/>
      <p:bldP spid="20" grpId="0"/>
      <p:bldP spid="29" grpId="0"/>
      <p:bldP spid="30" grpId="0"/>
      <p:bldP spid="41" grpId="0"/>
      <p:bldP spid="42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" y="1231732"/>
            <a:ext cx="8700019" cy="4945547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60222" y="295011"/>
            <a:ext cx="5801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b="1" kern="1400" spc="-50" dirty="0" smtClean="0">
                <a:solidFill>
                  <a:srgbClr val="FF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400" spc="-50" dirty="0" smtClean="0">
                <a:solidFill>
                  <a:srgbClr val="FF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Explosion of constitutional litigation</a:t>
            </a:r>
            <a:endParaRPr lang="en-US" sz="2400" b="1" kern="1400" spc="-50" dirty="0">
              <a:solidFill>
                <a:srgbClr val="FF0000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8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r="4834"/>
          <a:stretch/>
        </p:blipFill>
        <p:spPr>
          <a:xfrm>
            <a:off x="271709" y="639314"/>
            <a:ext cx="9376307" cy="607949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271709" y="269982"/>
            <a:ext cx="3711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Fragmentation of the STF jurisdiction</a:t>
            </a:r>
          </a:p>
        </p:txBody>
      </p:sp>
    </p:spTree>
    <p:extLst>
      <p:ext uri="{BB962C8B-B14F-4D97-AF65-F5344CB8AC3E}">
        <p14:creationId xmlns:p14="http://schemas.microsoft.com/office/powerpoint/2010/main" val="341561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734532" y="1435478"/>
            <a:ext cx="8788615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200000"/>
              </a:lnSpc>
              <a:buAutoNum type="romanUcPeriod"/>
            </a:pPr>
            <a:r>
              <a:rPr lang="en-US" sz="2000" dirty="0" smtClean="0"/>
              <a:t>President </a:t>
            </a:r>
            <a:r>
              <a:rPr lang="en-US" sz="2000" dirty="0"/>
              <a:t>of the Republic</a:t>
            </a:r>
            <a:r>
              <a:rPr lang="en-US" sz="2000" dirty="0" smtClean="0"/>
              <a:t>;</a:t>
            </a:r>
          </a:p>
          <a:p>
            <a:pPr marL="514350" indent="-514350" algn="just">
              <a:lnSpc>
                <a:spcPct val="200000"/>
              </a:lnSpc>
              <a:buAutoNum type="romanUcPeriod"/>
            </a:pPr>
            <a:r>
              <a:rPr lang="en-US" sz="2000" dirty="0" smtClean="0"/>
              <a:t>Executive </a:t>
            </a:r>
            <a:r>
              <a:rPr lang="en-US" sz="2000" dirty="0"/>
              <a:t>Committee of the Federal </a:t>
            </a:r>
            <a:r>
              <a:rPr lang="en-US" sz="2000" dirty="0" smtClean="0"/>
              <a:t>Senate; </a:t>
            </a:r>
          </a:p>
          <a:p>
            <a:pPr marL="514350" indent="-514350" algn="just">
              <a:lnSpc>
                <a:spcPct val="200000"/>
              </a:lnSpc>
              <a:buAutoNum type="romanUcPeriod"/>
            </a:pPr>
            <a:r>
              <a:rPr lang="en-US" sz="2000" dirty="0" smtClean="0"/>
              <a:t>Executive </a:t>
            </a:r>
            <a:r>
              <a:rPr lang="en-US" sz="2000" dirty="0"/>
              <a:t>Committee of the Chamber of </a:t>
            </a:r>
            <a:r>
              <a:rPr lang="en-US" sz="2000" dirty="0" smtClean="0"/>
              <a:t>Deputies;</a:t>
            </a:r>
          </a:p>
          <a:p>
            <a:pPr marL="514350" indent="-514350" algn="just">
              <a:lnSpc>
                <a:spcPct val="200000"/>
              </a:lnSpc>
              <a:buAutoNum type="romanUcPeriod"/>
            </a:pPr>
            <a:r>
              <a:rPr lang="en-US" sz="2000" dirty="0" smtClean="0"/>
              <a:t>Executive </a:t>
            </a:r>
            <a:r>
              <a:rPr lang="en-US" sz="2000" dirty="0"/>
              <a:t>Committee of a Legislative Assembly </a:t>
            </a:r>
            <a:r>
              <a:rPr lang="en-US" sz="2000" dirty="0" smtClean="0"/>
              <a:t>…; </a:t>
            </a:r>
            <a:r>
              <a:rPr lang="en-US" sz="2000" dirty="0"/>
              <a:t> </a:t>
            </a:r>
            <a:endParaRPr lang="en-US" sz="2000" dirty="0" smtClean="0"/>
          </a:p>
          <a:p>
            <a:pPr marL="514350" indent="-514350" algn="just">
              <a:lnSpc>
                <a:spcPct val="200000"/>
              </a:lnSpc>
              <a:buAutoNum type="romanUcPeriod"/>
            </a:pPr>
            <a:r>
              <a:rPr lang="en-US" sz="2000" dirty="0" smtClean="0"/>
              <a:t>Governor </a:t>
            </a:r>
            <a:r>
              <a:rPr lang="en-US" sz="2000" dirty="0"/>
              <a:t>of a State or the Federal </a:t>
            </a:r>
            <a:r>
              <a:rPr lang="en-US" sz="2000" dirty="0" smtClean="0"/>
              <a:t>District;</a:t>
            </a:r>
          </a:p>
          <a:p>
            <a:pPr marL="514350" indent="-514350" algn="just">
              <a:lnSpc>
                <a:spcPct val="200000"/>
              </a:lnSpc>
              <a:buAutoNum type="romanUcPeriod"/>
            </a:pPr>
            <a:r>
              <a:rPr lang="en-US" sz="2000" dirty="0" smtClean="0"/>
              <a:t>Procurator-General </a:t>
            </a:r>
            <a:r>
              <a:rPr lang="en-US" sz="2000" dirty="0"/>
              <a:t>of the Republic;   </a:t>
            </a:r>
            <a:endParaRPr lang="en-US" sz="2000" dirty="0" smtClean="0"/>
          </a:p>
          <a:p>
            <a:pPr marL="514350" indent="-514350" algn="just">
              <a:lnSpc>
                <a:spcPct val="200000"/>
              </a:lnSpc>
              <a:buAutoNum type="romanUcPeriod"/>
            </a:pPr>
            <a:r>
              <a:rPr lang="en-US" sz="2000" dirty="0" smtClean="0"/>
              <a:t>Federal </a:t>
            </a:r>
            <a:r>
              <a:rPr lang="en-US" sz="2000" dirty="0"/>
              <a:t>Council of the Brazilian Bar Association;   </a:t>
            </a:r>
            <a:endParaRPr lang="en-US" sz="2000" dirty="0" smtClean="0"/>
          </a:p>
          <a:p>
            <a:pPr marL="514350" indent="-514350" algn="just">
              <a:lnSpc>
                <a:spcPct val="200000"/>
              </a:lnSpc>
              <a:buAutoNum type="romanUcPeriod"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political </a:t>
            </a:r>
            <a:r>
              <a:rPr lang="en-US" sz="2000" dirty="0">
                <a:solidFill>
                  <a:srgbClr val="FF0000"/>
                </a:solidFill>
              </a:rPr>
              <a:t>party represented in the National Congress</a:t>
            </a:r>
            <a:r>
              <a:rPr lang="en-US" sz="2000" dirty="0"/>
              <a:t>;   </a:t>
            </a:r>
            <a:endParaRPr lang="en-US" sz="2000" dirty="0" smtClean="0"/>
          </a:p>
          <a:p>
            <a:pPr marL="514350" indent="-514350" algn="just">
              <a:lnSpc>
                <a:spcPct val="200000"/>
              </a:lnSpc>
              <a:buAutoNum type="romanUcPeriod"/>
            </a:pPr>
            <a:r>
              <a:rPr lang="en-US" sz="2000" dirty="0" smtClean="0"/>
              <a:t>syndical </a:t>
            </a:r>
            <a:r>
              <a:rPr lang="en-US" sz="2000" dirty="0"/>
              <a:t>confederation or a national class </a:t>
            </a:r>
            <a:r>
              <a:rPr lang="en-US" sz="2000" dirty="0" smtClean="0"/>
              <a:t>entity</a:t>
            </a:r>
          </a:p>
          <a:p>
            <a:pPr algn="ctr">
              <a:lnSpc>
                <a:spcPct val="200000"/>
              </a:lnSpc>
            </a:pPr>
            <a:endParaRPr lang="en-US" sz="2000" dirty="0" smtClean="0"/>
          </a:p>
          <a:p>
            <a:pPr algn="ctr">
              <a:lnSpc>
                <a:spcPct val="200000"/>
              </a:lnSpc>
            </a:pP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235149"/>
            <a:ext cx="8912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Direct access of political actors to the STF</a:t>
            </a:r>
          </a:p>
        </p:txBody>
      </p:sp>
    </p:spTree>
    <p:extLst>
      <p:ext uri="{BB962C8B-B14F-4D97-AF65-F5344CB8AC3E}">
        <p14:creationId xmlns:p14="http://schemas.microsoft.com/office/powerpoint/2010/main" val="100808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952" y="740453"/>
            <a:ext cx="8096004" cy="583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</TotalTime>
  <Words>224</Words>
  <Application>Microsoft Office PowerPoint</Application>
  <PresentationFormat>Papel A4 (210 x 297 mm)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Oscar Vilhena</dc:creator>
  <cp:lastModifiedBy>Oscar Vilhena</cp:lastModifiedBy>
  <cp:revision>56</cp:revision>
  <cp:lastPrinted>2017-12-04T13:39:15Z</cp:lastPrinted>
  <dcterms:created xsi:type="dcterms:W3CDTF">2017-11-28T12:20:58Z</dcterms:created>
  <dcterms:modified xsi:type="dcterms:W3CDTF">2017-12-13T17:36:50Z</dcterms:modified>
</cp:coreProperties>
</file>