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327" r:id="rId3"/>
    <p:sldId id="265" r:id="rId4"/>
    <p:sldId id="266" r:id="rId5"/>
    <p:sldId id="328" r:id="rId6"/>
    <p:sldId id="267" r:id="rId7"/>
    <p:sldId id="333" r:id="rId8"/>
    <p:sldId id="335" r:id="rId9"/>
    <p:sldId id="336" r:id="rId10"/>
    <p:sldId id="337" r:id="rId11"/>
    <p:sldId id="338" r:id="rId12"/>
    <p:sldId id="339" r:id="rId13"/>
    <p:sldId id="341" r:id="rId14"/>
    <p:sldId id="342" r:id="rId15"/>
    <p:sldId id="343" r:id="rId16"/>
    <p:sldId id="354" r:id="rId17"/>
    <p:sldId id="356" r:id="rId18"/>
    <p:sldId id="347" r:id="rId19"/>
    <p:sldId id="355" r:id="rId20"/>
    <p:sldId id="348" r:id="rId21"/>
    <p:sldId id="349" r:id="rId22"/>
    <p:sldId id="350" r:id="rId23"/>
    <p:sldId id="264" r:id="rId24"/>
    <p:sldId id="357" r:id="rId25"/>
    <p:sldId id="326" r:id="rId26"/>
    <p:sldId id="352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9" r:id="rId35"/>
    <p:sldId id="330" r:id="rId36"/>
    <p:sldId id="331" r:id="rId37"/>
    <p:sldId id="332" r:id="rId38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8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7B254-0955-2E42-A158-F70CA9B75E42}" type="datetimeFigureOut">
              <a:rPr lang="es-ES_tradnl" smtClean="0"/>
              <a:t>7/12/17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75C9D-ABB4-A246-9D54-889182E443CC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7545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886F-9F78-D341-88BC-113D0560A247}" type="datetimeFigureOut">
              <a:rPr lang="es-ES_tradnl" smtClean="0"/>
              <a:t>7/12/17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0253-3375-C34F-B2AA-0028AD05A5C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507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886F-9F78-D341-88BC-113D0560A247}" type="datetimeFigureOut">
              <a:rPr lang="es-ES_tradnl" smtClean="0"/>
              <a:t>7/12/17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0253-3375-C34F-B2AA-0028AD05A5C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953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886F-9F78-D341-88BC-113D0560A247}" type="datetimeFigureOut">
              <a:rPr lang="es-ES_tradnl" smtClean="0"/>
              <a:t>7/12/17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0253-3375-C34F-B2AA-0028AD05A5C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190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886F-9F78-D341-88BC-113D0560A247}" type="datetimeFigureOut">
              <a:rPr lang="es-ES_tradnl" smtClean="0"/>
              <a:t>7/12/17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0253-3375-C34F-B2AA-0028AD05A5C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5201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886F-9F78-D341-88BC-113D0560A247}" type="datetimeFigureOut">
              <a:rPr lang="es-ES_tradnl" smtClean="0"/>
              <a:t>7/12/17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0253-3375-C34F-B2AA-0028AD05A5C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8056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886F-9F78-D341-88BC-113D0560A247}" type="datetimeFigureOut">
              <a:rPr lang="es-ES_tradnl" smtClean="0"/>
              <a:t>7/12/17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0253-3375-C34F-B2AA-0028AD05A5C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898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886F-9F78-D341-88BC-113D0560A247}" type="datetimeFigureOut">
              <a:rPr lang="es-ES_tradnl" smtClean="0"/>
              <a:t>7/12/17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0253-3375-C34F-B2AA-0028AD05A5C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6453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886F-9F78-D341-88BC-113D0560A247}" type="datetimeFigureOut">
              <a:rPr lang="es-ES_tradnl" smtClean="0"/>
              <a:t>7/12/17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0253-3375-C34F-B2AA-0028AD05A5C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012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886F-9F78-D341-88BC-113D0560A247}" type="datetimeFigureOut">
              <a:rPr lang="es-ES_tradnl" smtClean="0"/>
              <a:t>7/12/17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0253-3375-C34F-B2AA-0028AD05A5C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94371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886F-9F78-D341-88BC-113D0560A247}" type="datetimeFigureOut">
              <a:rPr lang="es-ES_tradnl" smtClean="0"/>
              <a:t>7/12/17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0253-3375-C34F-B2AA-0028AD05A5C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795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6886F-9F78-D341-88BC-113D0560A247}" type="datetimeFigureOut">
              <a:rPr lang="es-ES_tradnl" smtClean="0"/>
              <a:t>7/12/17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10253-3375-C34F-B2AA-0028AD05A5C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5947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6886F-9F78-D341-88BC-113D0560A247}" type="datetimeFigureOut">
              <a:rPr lang="es-ES_tradnl" smtClean="0"/>
              <a:t>7/12/17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10253-3375-C34F-B2AA-0028AD05A5C6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069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Informal Institutions and </a:t>
            </a:r>
            <a:r>
              <a:rPr lang="en-US" dirty="0" smtClean="0"/>
              <a:t>(Internal) Judicial </a:t>
            </a:r>
            <a:r>
              <a:rPr lang="en-US" dirty="0" smtClean="0"/>
              <a:t>Independence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_tradnl" sz="2000" dirty="0" smtClean="0"/>
          </a:p>
          <a:p>
            <a:r>
              <a:rPr lang="es-ES_tradnl" sz="2000" dirty="0" smtClean="0"/>
              <a:t>Andrea </a:t>
            </a:r>
            <a:r>
              <a:rPr lang="es-ES_tradnl" sz="2000" dirty="0" smtClean="0"/>
              <a:t>Pozas-Loyo, </a:t>
            </a:r>
            <a:r>
              <a:rPr lang="es-ES_tradnl" sz="2000" dirty="0" smtClean="0"/>
              <a:t>IIJ-UNAM / </a:t>
            </a:r>
            <a:r>
              <a:rPr lang="es-ES_tradnl" sz="2000" dirty="0" err="1" smtClean="0"/>
              <a:t>Visiting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Scholar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Stanford’s</a:t>
            </a:r>
            <a:r>
              <a:rPr lang="es-ES_tradnl" sz="2000" dirty="0" smtClean="0"/>
              <a:t> CASBS 2017-8</a:t>
            </a:r>
            <a:endParaRPr lang="es-ES_tradnl" sz="2000" dirty="0" smtClean="0"/>
          </a:p>
          <a:p>
            <a:r>
              <a:rPr lang="es-ES_tradnl" sz="2000" dirty="0" smtClean="0"/>
              <a:t>Julio Ríos-Figueroa, </a:t>
            </a:r>
            <a:r>
              <a:rPr lang="es-ES_tradnl" sz="2000" dirty="0" smtClean="0"/>
              <a:t>CIDE / </a:t>
            </a:r>
            <a:r>
              <a:rPr lang="es-ES_tradnl" sz="2000" dirty="0" err="1" smtClean="0"/>
              <a:t>Fellow</a:t>
            </a:r>
            <a:r>
              <a:rPr lang="es-ES_tradnl" sz="2000" dirty="0" smtClean="0"/>
              <a:t> </a:t>
            </a:r>
            <a:r>
              <a:rPr lang="es-ES_tradnl" sz="2000" dirty="0" err="1" smtClean="0"/>
              <a:t>Stanford’s</a:t>
            </a:r>
            <a:r>
              <a:rPr lang="es-ES_tradnl" sz="2000" dirty="0" smtClean="0"/>
              <a:t> CASBS 2017-8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659318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“Gentleman’s Pact” &amp; </a:t>
            </a:r>
            <a:r>
              <a:rPr lang="en-US" dirty="0" smtClean="0"/>
              <a:t>Patronage</a:t>
            </a:r>
            <a:r>
              <a:rPr lang="en-US" dirty="0" smtClean="0"/>
              <a:t> </a:t>
            </a:r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9000" dirty="0">
                <a:solidFill>
                  <a:schemeClr val="accent3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s-ES" sz="9000" dirty="0">
                <a:solidFill>
                  <a:srgbClr val="F7964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s-ES" sz="9000" dirty="0">
                <a:solidFill>
                  <a:schemeClr val="accent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s-ES" sz="90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es-ES" sz="9000" dirty="0"/>
          </a:p>
        </p:txBody>
      </p:sp>
      <p:sp>
        <p:nvSpPr>
          <p:cNvPr id="4" name="Triángulo isósceles 3"/>
          <p:cNvSpPr/>
          <p:nvPr/>
        </p:nvSpPr>
        <p:spPr>
          <a:xfrm>
            <a:off x="3272654" y="1542563"/>
            <a:ext cx="5579037" cy="4453955"/>
          </a:xfrm>
          <a:prstGeom prst="triangle">
            <a:avLst/>
          </a:prstGeom>
          <a:noFill/>
          <a:ln w="3175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2190154" y="1894734"/>
            <a:ext cx="3018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SCJ</a:t>
            </a:r>
            <a:r>
              <a:rPr lang="en-US" sz="2800" dirty="0"/>
              <a:t>: Exec + Senate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69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“Gentleman’s Pact” &amp; </a:t>
            </a:r>
            <a:r>
              <a:rPr lang="en-US" dirty="0" smtClean="0"/>
              <a:t>Patronage</a:t>
            </a:r>
            <a:r>
              <a:rPr lang="en-US" dirty="0" smtClean="0"/>
              <a:t> </a:t>
            </a:r>
            <a:r>
              <a:rPr lang="en-US" dirty="0"/>
              <a:t>Networks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9000" dirty="0">
                <a:solidFill>
                  <a:schemeClr val="accent3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s-ES" sz="9000" dirty="0">
                <a:solidFill>
                  <a:srgbClr val="F7964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s-ES" sz="9000" dirty="0">
                <a:solidFill>
                  <a:schemeClr val="accent1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s-ES" sz="90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s-ES" sz="9000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</a:t>
            </a:r>
            <a:r>
              <a:rPr lang="es-ES" sz="9000" dirty="0">
                <a:solidFill>
                  <a:srgbClr val="F7964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s-ES" sz="9000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</a:p>
          <a:p>
            <a:pPr marL="0" indent="0" algn="ctr">
              <a:buNone/>
            </a:pPr>
            <a:r>
              <a:rPr lang="es-ES" sz="9000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</a:t>
            </a:r>
            <a:r>
              <a:rPr lang="es-ES" sz="9000" dirty="0">
                <a:solidFill>
                  <a:srgbClr val="F7964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s-ES" sz="9000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</a:t>
            </a:r>
          </a:p>
          <a:p>
            <a:pPr marL="0" indent="0" algn="ctr">
              <a:buNone/>
            </a:pPr>
            <a:endParaRPr lang="es-ES" sz="9000" dirty="0"/>
          </a:p>
        </p:txBody>
      </p:sp>
      <p:sp>
        <p:nvSpPr>
          <p:cNvPr id="4" name="Triángulo isósceles 3"/>
          <p:cNvSpPr/>
          <p:nvPr/>
        </p:nvSpPr>
        <p:spPr>
          <a:xfrm>
            <a:off x="3272654" y="1542563"/>
            <a:ext cx="5579037" cy="4453955"/>
          </a:xfrm>
          <a:prstGeom prst="triangle">
            <a:avLst/>
          </a:prstGeom>
          <a:noFill/>
          <a:ln w="3175" cmpd="sng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2190154" y="1894734"/>
            <a:ext cx="3018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SCJ</a:t>
            </a:r>
            <a:r>
              <a:rPr lang="en-US" sz="2800" dirty="0"/>
              <a:t>: Exec + Senate</a:t>
            </a:r>
            <a:endParaRPr lang="en-US" sz="2800" dirty="0"/>
          </a:p>
        </p:txBody>
      </p:sp>
      <p:sp>
        <p:nvSpPr>
          <p:cNvPr id="6" name="CuadroTexto 5"/>
          <p:cNvSpPr txBox="1"/>
          <p:nvPr/>
        </p:nvSpPr>
        <p:spPr>
          <a:xfrm>
            <a:off x="2190155" y="4049937"/>
            <a:ext cx="158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L</a:t>
            </a:r>
            <a:r>
              <a:rPr lang="en-US" sz="2800" dirty="0">
                <a:solidFill>
                  <a:schemeClr val="accent2"/>
                </a:solidFill>
              </a:rPr>
              <a:t>CJ</a:t>
            </a:r>
            <a:r>
              <a:rPr lang="en-US" sz="2800" dirty="0"/>
              <a:t>: SCJ</a:t>
            </a:r>
            <a:endParaRPr lang="en-US" sz="2800" dirty="0"/>
          </a:p>
        </p:txBody>
      </p:sp>
      <p:cxnSp>
        <p:nvCxnSpPr>
          <p:cNvPr id="8" name="Conector recto de flecha 7"/>
          <p:cNvCxnSpPr/>
          <p:nvPr/>
        </p:nvCxnSpPr>
        <p:spPr>
          <a:xfrm flipH="1">
            <a:off x="4709048" y="2704349"/>
            <a:ext cx="1353125" cy="256342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6062172" y="2704348"/>
            <a:ext cx="603702" cy="98101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14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“Farm Yard” (Corral)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9000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s-ES" sz="9000" dirty="0">
                <a:solidFill>
                  <a:srgbClr val="F7964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s-ES" sz="9000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s-ES" sz="90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s-ES" sz="9000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</a:t>
            </a:r>
            <a:r>
              <a:rPr lang="es-ES" sz="9000" dirty="0">
                <a:solidFill>
                  <a:schemeClr val="accent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s-ES" sz="9000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s-ES" sz="9000" dirty="0">
                <a:solidFill>
                  <a:schemeClr val="accent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s-ES" sz="9000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</a:p>
          <a:p>
            <a:pPr marL="0" indent="0" algn="ctr">
              <a:buNone/>
            </a:pPr>
            <a:r>
              <a:rPr lang="es-ES" sz="9000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</a:t>
            </a:r>
            <a:r>
              <a:rPr lang="es-ES" sz="9000" dirty="0">
                <a:solidFill>
                  <a:srgbClr val="F7964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s-ES" sz="9000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</a:t>
            </a:r>
            <a:r>
              <a:rPr lang="es-ES" sz="9000" dirty="0">
                <a:solidFill>
                  <a:srgbClr val="FFFFFF"/>
                </a:solidFill>
                <a:latin typeface="Wingdings"/>
                <a:ea typeface="Wingdings"/>
                <a:cs typeface="Wingdings"/>
                <a:sym typeface="Wingdings"/>
              </a:rPr>
              <a:t></a:t>
            </a:r>
            <a:r>
              <a:rPr lang="es-ES" sz="9000" dirty="0">
                <a:solidFill>
                  <a:srgbClr val="F79646"/>
                </a:solidFill>
                <a:latin typeface="Wingdings"/>
                <a:ea typeface="Wingdings"/>
                <a:cs typeface="Wingdings"/>
                <a:sym typeface="Wingdings"/>
              </a:rPr>
              <a:t></a:t>
            </a:r>
            <a:r>
              <a:rPr lang="es-ES" sz="9000" dirty="0">
                <a:solidFill>
                  <a:srgbClr val="F79646"/>
                </a:solidFill>
                <a:latin typeface="Wingdings"/>
                <a:ea typeface="Wingdings"/>
                <a:cs typeface="Wingdings"/>
                <a:sym typeface="Wingdings"/>
              </a:rPr>
              <a:t></a:t>
            </a:r>
          </a:p>
          <a:p>
            <a:pPr marL="0" indent="0" algn="ctr">
              <a:buNone/>
            </a:pPr>
            <a:endParaRPr lang="es-ES" sz="9000" dirty="0"/>
          </a:p>
        </p:txBody>
      </p:sp>
      <p:cxnSp>
        <p:nvCxnSpPr>
          <p:cNvPr id="8" name="Conector recto de flecha 7"/>
          <p:cNvCxnSpPr/>
          <p:nvPr/>
        </p:nvCxnSpPr>
        <p:spPr>
          <a:xfrm flipH="1">
            <a:off x="5874817" y="2665121"/>
            <a:ext cx="208173" cy="1082705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6082989" y="2665121"/>
            <a:ext cx="680292" cy="1082705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H="1">
            <a:off x="4688231" y="2665120"/>
            <a:ext cx="1394759" cy="2685942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6103807" y="2665120"/>
            <a:ext cx="1956827" cy="2796700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6082989" y="2665120"/>
            <a:ext cx="2518894" cy="2838342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6082989" y="2665120"/>
            <a:ext cx="1436394" cy="2685942"/>
          </a:xfrm>
          <a:prstGeom prst="straightConnector1">
            <a:avLst/>
          </a:prstGeom>
          <a:ln w="3175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45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Patronage</a:t>
            </a:r>
            <a:r>
              <a:rPr lang="en-US" dirty="0" smtClean="0"/>
              <a:t> </a:t>
            </a:r>
            <a:r>
              <a:rPr lang="en-US" dirty="0" smtClean="0"/>
              <a:t>Relationships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Dyadic</a:t>
            </a:r>
          </a:p>
          <a:p>
            <a:pPr lvl="1"/>
            <a:r>
              <a:rPr lang="en-US" dirty="0" smtClean="0"/>
              <a:t>Face to face personal interaction btw SCJ and LCJ</a:t>
            </a:r>
          </a:p>
          <a:p>
            <a:r>
              <a:rPr lang="en-US" dirty="0" smtClean="0"/>
              <a:t>Contingent</a:t>
            </a:r>
          </a:p>
          <a:p>
            <a:pPr lvl="1"/>
            <a:r>
              <a:rPr lang="en-US" dirty="0" smtClean="0"/>
              <a:t>Appointment in exchange for “loyalty”</a:t>
            </a:r>
          </a:p>
          <a:p>
            <a:r>
              <a:rPr lang="en-US" dirty="0" smtClean="0"/>
              <a:t>Hierarchic</a:t>
            </a:r>
          </a:p>
          <a:p>
            <a:pPr lvl="1"/>
            <a:r>
              <a:rPr lang="en-US" dirty="0" smtClean="0"/>
              <a:t>SCJ appoints  LCJ</a:t>
            </a:r>
          </a:p>
          <a:p>
            <a:r>
              <a:rPr lang="en-US" dirty="0" smtClean="0"/>
              <a:t>Iterative</a:t>
            </a:r>
          </a:p>
          <a:p>
            <a:pPr lvl="1"/>
            <a:r>
              <a:rPr lang="en-US" dirty="0" smtClean="0"/>
              <a:t>SCJ oversees career of LCJ</a:t>
            </a:r>
            <a:r>
              <a:rPr lang="en-US" dirty="0"/>
              <a:t> </a:t>
            </a:r>
            <a:r>
              <a:rPr lang="en-US" dirty="0" smtClean="0"/>
              <a:t>(promote, sanction)</a:t>
            </a:r>
          </a:p>
          <a:p>
            <a:pPr lvl="1"/>
            <a:r>
              <a:rPr lang="en-US" dirty="0" smtClean="0"/>
              <a:t>Monitoring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1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078" y="312319"/>
            <a:ext cx="8389373" cy="6225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98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346" y="395604"/>
            <a:ext cx="8410190" cy="6267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30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Patronage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Increasing corruption scandals</a:t>
            </a:r>
          </a:p>
          <a:p>
            <a:endParaRPr lang="en-US" dirty="0"/>
          </a:p>
          <a:p>
            <a:r>
              <a:rPr lang="en-US" dirty="0" smtClean="0"/>
              <a:t>Increasing inefficiency of judiciary</a:t>
            </a:r>
          </a:p>
          <a:p>
            <a:endParaRPr lang="en-US" dirty="0"/>
          </a:p>
          <a:p>
            <a:r>
              <a:rPr lang="en-US" dirty="0" smtClean="0"/>
              <a:t>Response: Constitutional Reform 1994</a:t>
            </a:r>
          </a:p>
          <a:p>
            <a:pPr lvl="1"/>
            <a:r>
              <a:rPr lang="en-US" dirty="0" smtClean="0"/>
              <a:t>Creation of Judicial Council and selection of judges by merit </a:t>
            </a:r>
          </a:p>
          <a:p>
            <a:endParaRPr lang="en-US" dirty="0"/>
          </a:p>
          <a:p>
            <a:r>
              <a:rPr lang="en-US" dirty="0" smtClean="0"/>
              <a:t>Has it worked, has the formal institution solved the problem?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9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Supreme</a:t>
            </a:r>
            <a:r>
              <a:rPr lang="es-ES_tradnl" dirty="0" smtClean="0"/>
              <a:t> </a:t>
            </a:r>
            <a:r>
              <a:rPr lang="es-ES_tradnl" dirty="0" err="1" smtClean="0"/>
              <a:t>Court</a:t>
            </a:r>
            <a:r>
              <a:rPr lang="es-ES_tradnl" dirty="0" smtClean="0"/>
              <a:t> and Judicial Council </a:t>
            </a:r>
            <a:r>
              <a:rPr lang="es-ES_tradnl" dirty="0" err="1" smtClean="0"/>
              <a:t>since</a:t>
            </a:r>
            <a:r>
              <a:rPr lang="es-ES_tradnl" dirty="0" smtClean="0"/>
              <a:t> 1995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  <a:p>
            <a:r>
              <a:rPr lang="es-ES_tradnl" dirty="0" smtClean="0"/>
              <a:t>Turf </a:t>
            </a:r>
            <a:r>
              <a:rPr lang="es-ES_tradnl" dirty="0" err="1" smtClean="0"/>
              <a:t>war</a:t>
            </a:r>
            <a:r>
              <a:rPr lang="es-ES_tradnl" dirty="0" smtClean="0"/>
              <a:t> </a:t>
            </a:r>
            <a:r>
              <a:rPr lang="mr-IN" dirty="0" smtClean="0"/>
              <a:t>…</a:t>
            </a:r>
            <a:r>
              <a:rPr lang="es-ES" dirty="0" smtClean="0"/>
              <a:t> </a:t>
            </a:r>
            <a:r>
              <a:rPr lang="es-ES" dirty="0" err="1" smtClean="0"/>
              <a:t>lost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Council</a:t>
            </a:r>
          </a:p>
          <a:p>
            <a:endParaRPr lang="es-ES" dirty="0"/>
          </a:p>
          <a:p>
            <a:r>
              <a:rPr lang="es-ES" dirty="0" err="1" smtClean="0"/>
              <a:t>Supreme</a:t>
            </a:r>
            <a:r>
              <a:rPr lang="es-ES" dirty="0" smtClean="0"/>
              <a:t> </a:t>
            </a:r>
            <a:r>
              <a:rPr lang="es-ES" dirty="0" err="1" smtClean="0"/>
              <a:t>Court</a:t>
            </a:r>
            <a:r>
              <a:rPr lang="es-ES" dirty="0" smtClean="0"/>
              <a:t> </a:t>
            </a:r>
            <a:r>
              <a:rPr lang="es-ES" dirty="0" err="1" smtClean="0"/>
              <a:t>still</a:t>
            </a:r>
            <a:r>
              <a:rPr lang="es-ES" dirty="0" smtClean="0"/>
              <a:t> </a:t>
            </a:r>
            <a:r>
              <a:rPr lang="es-ES" dirty="0" err="1" smtClean="0"/>
              <a:t>participates</a:t>
            </a:r>
            <a:r>
              <a:rPr lang="es-ES" dirty="0" smtClean="0"/>
              <a:t> in </a:t>
            </a:r>
            <a:r>
              <a:rPr lang="es-ES" dirty="0" err="1" smtClean="0"/>
              <a:t>administration</a:t>
            </a:r>
            <a:r>
              <a:rPr lang="es-ES" dirty="0" smtClean="0"/>
              <a:t> of human and material </a:t>
            </a:r>
            <a:r>
              <a:rPr lang="es-ES" dirty="0" err="1" smtClean="0"/>
              <a:t>resources</a:t>
            </a:r>
            <a:r>
              <a:rPr lang="es-ES" dirty="0" smtClean="0"/>
              <a:t> </a:t>
            </a:r>
            <a:r>
              <a:rPr lang="es-ES" dirty="0" err="1" smtClean="0"/>
              <a:t>through</a:t>
            </a:r>
            <a:r>
              <a:rPr lang="es-ES" dirty="0" smtClean="0"/>
              <a:t> </a:t>
            </a:r>
            <a:r>
              <a:rPr lang="es-ES" dirty="0" err="1" smtClean="0"/>
              <a:t>influence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Council</a:t>
            </a:r>
          </a:p>
          <a:p>
            <a:endParaRPr lang="es-ES" dirty="0"/>
          </a:p>
          <a:p>
            <a:r>
              <a:rPr lang="es-ES" dirty="0" smtClean="0"/>
              <a:t>Gradual </a:t>
            </a:r>
            <a:r>
              <a:rPr lang="es-ES" dirty="0" err="1" smtClean="0"/>
              <a:t>undermining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Judicial Council ( ..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persistence</a:t>
            </a:r>
            <a:r>
              <a:rPr lang="es-ES" dirty="0" smtClean="0"/>
              <a:t> of </a:t>
            </a:r>
            <a:r>
              <a:rPr lang="es-ES" dirty="0" err="1" smtClean="0"/>
              <a:t>patronage</a:t>
            </a:r>
            <a:r>
              <a:rPr lang="es-ES" dirty="0" smtClean="0"/>
              <a:t> </a:t>
            </a:r>
            <a:r>
              <a:rPr lang="es-ES" dirty="0" err="1" smtClean="0"/>
              <a:t>networks</a:t>
            </a:r>
            <a:r>
              <a:rPr lang="es-ES" dirty="0" smtClean="0"/>
              <a:t>??)</a:t>
            </a:r>
          </a:p>
        </p:txBody>
      </p:sp>
    </p:spTree>
    <p:extLst>
      <p:ext uri="{BB962C8B-B14F-4D97-AF65-F5344CB8AC3E}">
        <p14:creationId xmlns:p14="http://schemas.microsoft.com/office/powerpoint/2010/main" val="3541586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961" y="257175"/>
            <a:ext cx="8643937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61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Informal </a:t>
            </a:r>
            <a:r>
              <a:rPr lang="en-US" dirty="0" smtClean="0"/>
              <a:t>Institutions &amp; Performance of Formal Institutions (Mexico)</a:t>
            </a:r>
            <a:endParaRPr lang="en-U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Patronage</a:t>
            </a:r>
            <a:endParaRPr lang="en-US" dirty="0"/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Competing Relationship</a:t>
            </a:r>
            <a:endParaRPr lang="en-US" dirty="0"/>
          </a:p>
        </p:txBody>
      </p:sp>
      <p:pic>
        <p:nvPicPr>
          <p:cNvPr id="8" name="Marcador de contenido 3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089" r="16089"/>
          <a:stretch>
            <a:fillRect/>
          </a:stretch>
        </p:blipFill>
        <p:spPr>
          <a:xfrm>
            <a:off x="6643855" y="2505075"/>
            <a:ext cx="4239878" cy="3714587"/>
          </a:xfrm>
        </p:spPr>
      </p:pic>
      <p:sp>
        <p:nvSpPr>
          <p:cNvPr id="3" name="Marcador de contenido 2"/>
          <p:cNvSpPr>
            <a:spLocks noGrp="1"/>
          </p:cNvSpPr>
          <p:nvPr>
            <p:ph sz="quarter" idx="4"/>
          </p:nvPr>
        </p:nvSpPr>
        <p:spPr>
          <a:xfrm>
            <a:off x="5997575" y="2505075"/>
            <a:ext cx="5357813" cy="3684588"/>
          </a:xfrm>
        </p:spPr>
        <p:txBody>
          <a:bodyPr/>
          <a:lstStyle/>
          <a:p>
            <a:endParaRPr lang="es-ES_tradnl"/>
          </a:p>
        </p:txBody>
      </p:sp>
      <p:pic>
        <p:nvPicPr>
          <p:cNvPr id="10" name="Marcador de contenido 7"/>
          <p:cNvPicPr>
            <a:picLocks noChangeAspect="1"/>
          </p:cNvPicPr>
          <p:nvPr/>
        </p:nvPicPr>
        <p:blipFill>
          <a:blip r:embed="rId3"/>
          <a:srcRect l="11641" r="11641"/>
          <a:stretch>
            <a:fillRect/>
          </a:stretch>
        </p:blipFill>
        <p:spPr>
          <a:xfrm>
            <a:off x="738671" y="2692400"/>
            <a:ext cx="4961874" cy="352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0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Puzzle: What Makes Institutions Work?</a:t>
            </a:r>
            <a:endParaRPr lang="en-U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8927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Brazil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7214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Formal Institution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Professional Civil Service (merit selection) since Constitutions 1934, 1937 (</a:t>
            </a:r>
            <a:r>
              <a:rPr lang="en-US" sz="3600" dirty="0" err="1" smtClean="0"/>
              <a:t>Getulio</a:t>
            </a:r>
            <a:r>
              <a:rPr lang="en-US" sz="3600" dirty="0" smtClean="0"/>
              <a:t> Vargas)</a:t>
            </a:r>
          </a:p>
          <a:p>
            <a:endParaRPr lang="en-US" sz="3600" dirty="0" smtClean="0"/>
          </a:p>
          <a:p>
            <a:r>
              <a:rPr lang="en-US" sz="3600" dirty="0" smtClean="0"/>
              <a:t>It persisted despite Brazil’s convoluted history (regime, institutional, economic instability)</a:t>
            </a:r>
          </a:p>
          <a:p>
            <a:endParaRPr lang="en-US" sz="3600" dirty="0" smtClean="0"/>
          </a:p>
          <a:p>
            <a:r>
              <a:rPr lang="en-US" sz="3600" dirty="0" smtClean="0"/>
              <a:t>Promoted development</a:t>
            </a:r>
            <a:r>
              <a:rPr lang="en-US" sz="3600" dirty="0" smtClean="0"/>
              <a:t> of an informal institution of professionalism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9183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err="1" smtClean="0"/>
              <a:t>Constitution</a:t>
            </a:r>
            <a:r>
              <a:rPr lang="es-ES_tradnl" dirty="0" smtClean="0"/>
              <a:t> 1988</a:t>
            </a:r>
            <a:r>
              <a:rPr lang="es-MX" dirty="0"/>
              <a:t/>
            </a:r>
            <a:br>
              <a:rPr lang="es-MX" dirty="0"/>
            </a:b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Autonomous judiciary, prosecutors, federal police, accounts tribunals </a:t>
            </a:r>
            <a:r>
              <a:rPr lang="mr-IN" dirty="0" smtClean="0"/>
              <a:t>–</a:t>
            </a:r>
            <a:r>
              <a:rPr lang="es-MX" dirty="0" smtClean="0"/>
              <a:t> strong lobby and cordinated behavior in the Assembly by civil servants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Overall good performance but </a:t>
            </a:r>
            <a:r>
              <a:rPr lang="mr-IN" dirty="0" smtClean="0"/>
              <a:t>…</a:t>
            </a:r>
            <a:r>
              <a:rPr lang="es-ES" dirty="0" smtClean="0"/>
              <a:t> </a:t>
            </a:r>
            <a:r>
              <a:rPr lang="es-MX" dirty="0" smtClean="0"/>
              <a:t>“too much independence”, inefficient coordination (state/national; levels), nepotism</a:t>
            </a:r>
          </a:p>
          <a:p>
            <a:pPr marL="0" indent="0">
              <a:buNone/>
            </a:pP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In 2004 creation of judicial council to steer the judiciary, adress shortcomings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695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Informal </a:t>
            </a:r>
            <a:r>
              <a:rPr lang="en-US" dirty="0" smtClean="0"/>
              <a:t>Institutions &amp; Performance of Formal Institutions (Brazil)</a:t>
            </a:r>
            <a:endParaRPr lang="en-U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Professionalism</a:t>
            </a:r>
            <a:endParaRPr lang="en-US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210" r="16210"/>
          <a:stretch>
            <a:fillRect/>
          </a:stretch>
        </p:blipFill>
        <p:spPr/>
      </p:pic>
      <p:sp>
        <p:nvSpPr>
          <p:cNvPr id="15" name="Marcador de texto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Complementary Relationship</a:t>
            </a:r>
            <a:endParaRPr lang="en-US" dirty="0"/>
          </a:p>
        </p:txBody>
      </p:sp>
      <p:pic>
        <p:nvPicPr>
          <p:cNvPr id="9" name="Marcador de contenido 12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19631" b="19631"/>
          <a:stretch>
            <a:fillRect/>
          </a:stretch>
        </p:blipFill>
        <p:spPr>
          <a:xfrm>
            <a:off x="6925733" y="2549773"/>
            <a:ext cx="4429655" cy="3709562"/>
          </a:xfrm>
        </p:spPr>
      </p:pic>
    </p:spTree>
    <p:extLst>
      <p:ext uri="{BB962C8B-B14F-4D97-AF65-F5344CB8AC3E}">
        <p14:creationId xmlns:p14="http://schemas.microsoft.com/office/powerpoint/2010/main" val="84249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Accountability</a:t>
            </a:r>
            <a:r>
              <a:rPr lang="es-ES_tradnl" dirty="0" smtClean="0"/>
              <a:t> </a:t>
            </a:r>
            <a:r>
              <a:rPr lang="es-ES_tradnl" dirty="0" err="1" smtClean="0"/>
              <a:t>System</a:t>
            </a:r>
            <a:endParaRPr lang="es-ES_tradnl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Similar pattern </a:t>
            </a:r>
            <a:r>
              <a:rPr lang="es-MX" dirty="0" smtClean="0"/>
              <a:t>in the construction of </a:t>
            </a:r>
            <a:r>
              <a:rPr lang="es-MX" dirty="0"/>
              <a:t>other accountability </a:t>
            </a:r>
            <a:r>
              <a:rPr lang="es-MX" dirty="0" smtClean="0"/>
              <a:t>institutions</a:t>
            </a:r>
          </a:p>
          <a:p>
            <a:endParaRPr lang="es-MX" dirty="0" smtClean="0"/>
          </a:p>
          <a:p>
            <a:r>
              <a:rPr lang="es-MX" dirty="0" smtClean="0"/>
              <a:t>Prosecutor</a:t>
            </a:r>
          </a:p>
          <a:p>
            <a:r>
              <a:rPr lang="es-MX" dirty="0" smtClean="0"/>
              <a:t>Federal Police</a:t>
            </a:r>
          </a:p>
          <a:p>
            <a:r>
              <a:rPr lang="es-MX" dirty="0" smtClean="0"/>
              <a:t>Tribunais </a:t>
            </a:r>
            <a:r>
              <a:rPr lang="es-MX" dirty="0"/>
              <a:t>de </a:t>
            </a:r>
            <a:r>
              <a:rPr lang="es-MX" dirty="0" smtClean="0"/>
              <a:t>Contas</a:t>
            </a:r>
            <a:endParaRPr lang="es-MX" dirty="0"/>
          </a:p>
          <a:p>
            <a:endParaRPr lang="es-MX" dirty="0" smtClean="0"/>
          </a:p>
          <a:p>
            <a:r>
              <a:rPr lang="es-MX" dirty="0" smtClean="0"/>
              <a:t>Interestingly, in Brazil we’ve seen that they can work together </a:t>
            </a:r>
            <a:r>
              <a:rPr lang="mr-IN" dirty="0" smtClean="0"/>
              <a:t>…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endParaRPr lang="en-US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38508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“Coordinated independence”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0337" y="1916906"/>
            <a:ext cx="5910792" cy="443309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906000" y="6350000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Elvin Jones</a:t>
            </a:r>
          </a:p>
        </p:txBody>
      </p:sp>
    </p:spTree>
    <p:extLst>
      <p:ext uri="{BB962C8B-B14F-4D97-AF65-F5344CB8AC3E}">
        <p14:creationId xmlns:p14="http://schemas.microsoft.com/office/powerpoint/2010/main" val="203976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Thanks</a:t>
            </a:r>
            <a:endParaRPr lang="es-ES_tradnl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9630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¿Dónde está atacando el Pdte. </a:t>
            </a:r>
            <a:r>
              <a:rPr lang="es-ES_tradnl" dirty="0" err="1" smtClean="0"/>
              <a:t>Trump</a:t>
            </a:r>
            <a:r>
              <a:rPr lang="es-ES_tradnl" dirty="0" smtClean="0"/>
              <a:t>?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 smtClean="0"/>
          </a:p>
          <a:p>
            <a:r>
              <a:rPr lang="es-ES_tradnl" dirty="0" smtClean="0"/>
              <a:t>El servicio civil (el “</a:t>
            </a:r>
            <a:r>
              <a:rPr lang="es-ES_tradnl" dirty="0" err="1" smtClean="0"/>
              <a:t>deep</a:t>
            </a:r>
            <a:r>
              <a:rPr lang="es-ES_tradnl" dirty="0" smtClean="0"/>
              <a:t> </a:t>
            </a:r>
            <a:r>
              <a:rPr lang="es-ES_tradnl" dirty="0" err="1" smtClean="0"/>
              <a:t>state</a:t>
            </a:r>
            <a:r>
              <a:rPr lang="es-ES_tradnl" dirty="0" smtClean="0"/>
              <a:t>” como dice una nota del NYT)</a:t>
            </a:r>
          </a:p>
          <a:p>
            <a:pPr lvl="1"/>
            <a:endParaRPr lang="es-ES_tradnl" dirty="0" smtClean="0"/>
          </a:p>
          <a:p>
            <a:pPr lvl="1"/>
            <a:r>
              <a:rPr lang="es-ES_tradnl" dirty="0" smtClean="0"/>
              <a:t>Agencias de inteligencia</a:t>
            </a:r>
          </a:p>
          <a:p>
            <a:pPr lvl="1"/>
            <a:endParaRPr lang="es-ES_tradnl" dirty="0" smtClean="0"/>
          </a:p>
          <a:p>
            <a:pPr lvl="1"/>
            <a:r>
              <a:rPr lang="es-ES_tradnl" dirty="0" smtClean="0"/>
              <a:t>Secretarías de estado “enemigas”</a:t>
            </a:r>
          </a:p>
          <a:p>
            <a:pPr lvl="1"/>
            <a:endParaRPr lang="es-ES_tradnl" dirty="0" smtClean="0"/>
          </a:p>
          <a:p>
            <a:pPr lvl="1"/>
            <a:r>
              <a:rPr lang="es-ES_tradnl" dirty="0" smtClean="0"/>
              <a:t>Los fiscales (que son parte del ejecutivo en EEUU)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4933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¿Dónde está atacando el Pdte. </a:t>
            </a:r>
            <a:r>
              <a:rPr lang="es-ES_tradnl" dirty="0" err="1" smtClean="0"/>
              <a:t>Trump</a:t>
            </a:r>
            <a:r>
              <a:rPr lang="es-ES_tradnl" dirty="0" smtClean="0"/>
              <a:t>?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Las “condiciones de efectividad” del poder judicial</a:t>
            </a:r>
          </a:p>
          <a:p>
            <a:endParaRPr lang="es-ES_tradnl" dirty="0" smtClean="0"/>
          </a:p>
          <a:p>
            <a:pPr lvl="1"/>
            <a:r>
              <a:rPr lang="es-ES_tradnl" dirty="0" smtClean="0"/>
              <a:t>Es difícil remover jueces, pero hay 116 vacantes (1 en la SC) y tratarán de llenarlas con “leales” (el “</a:t>
            </a:r>
            <a:r>
              <a:rPr lang="es-ES_tradnl" dirty="0" err="1" smtClean="0"/>
              <a:t>filibuster</a:t>
            </a:r>
            <a:r>
              <a:rPr lang="es-ES_tradnl" dirty="0" smtClean="0"/>
              <a:t>” ya solo es para la SC y quizá pronto desaparece)</a:t>
            </a:r>
          </a:p>
          <a:p>
            <a:pPr lvl="1"/>
            <a:endParaRPr lang="es-ES_tradnl" dirty="0" smtClean="0"/>
          </a:p>
          <a:p>
            <a:pPr lvl="1"/>
            <a:r>
              <a:rPr lang="es-ES_tradnl" dirty="0" smtClean="0"/>
              <a:t>El ejecutivo puede no acatar las sentencias de los jueces</a:t>
            </a:r>
          </a:p>
          <a:p>
            <a:pPr lvl="2"/>
            <a:r>
              <a:rPr lang="es-ES_tradnl" dirty="0" smtClean="0"/>
              <a:t>Este es el problema más serio (como A. Jackson dijo “</a:t>
            </a:r>
            <a:r>
              <a:rPr lang="es-ES_tradnl" i="1" dirty="0" smtClean="0"/>
              <a:t>Marshall has </a:t>
            </a:r>
            <a:r>
              <a:rPr lang="es-ES_tradnl" i="1" dirty="0" err="1" smtClean="0"/>
              <a:t>made</a:t>
            </a:r>
            <a:r>
              <a:rPr lang="es-ES_tradnl" i="1" dirty="0" smtClean="0"/>
              <a:t> </a:t>
            </a:r>
            <a:r>
              <a:rPr lang="es-ES_tradnl" i="1" dirty="0" err="1" smtClean="0"/>
              <a:t>his</a:t>
            </a:r>
            <a:r>
              <a:rPr lang="es-ES_tradnl" i="1" dirty="0" smtClean="0"/>
              <a:t> </a:t>
            </a:r>
            <a:r>
              <a:rPr lang="es-ES_tradnl" i="1" dirty="0" err="1" smtClean="0"/>
              <a:t>decision</a:t>
            </a:r>
            <a:r>
              <a:rPr lang="es-ES_tradnl" i="1" dirty="0" smtClean="0"/>
              <a:t>, </a:t>
            </a:r>
            <a:r>
              <a:rPr lang="es-ES_tradnl" i="1" dirty="0" err="1" smtClean="0"/>
              <a:t>now</a:t>
            </a:r>
            <a:r>
              <a:rPr lang="es-ES_tradnl" i="1" dirty="0" smtClean="0"/>
              <a:t> </a:t>
            </a:r>
            <a:r>
              <a:rPr lang="es-ES_tradnl" i="1" dirty="0" err="1" smtClean="0"/>
              <a:t>let</a:t>
            </a:r>
            <a:r>
              <a:rPr lang="es-ES_tradnl" i="1" dirty="0" smtClean="0"/>
              <a:t> </a:t>
            </a:r>
            <a:r>
              <a:rPr lang="es-ES_tradnl" i="1" dirty="0" err="1" smtClean="0"/>
              <a:t>him</a:t>
            </a:r>
            <a:r>
              <a:rPr lang="es-ES_tradnl" i="1" dirty="0" smtClean="0"/>
              <a:t> </a:t>
            </a:r>
            <a:r>
              <a:rPr lang="es-ES_tradnl" i="1" dirty="0" err="1" smtClean="0"/>
              <a:t>enforce</a:t>
            </a:r>
            <a:r>
              <a:rPr lang="es-ES_tradnl" i="1" dirty="0" smtClean="0"/>
              <a:t> </a:t>
            </a:r>
            <a:r>
              <a:rPr lang="es-ES_tradnl" i="1" dirty="0" err="1" smtClean="0"/>
              <a:t>it</a:t>
            </a:r>
            <a:r>
              <a:rPr lang="es-ES_tradnl" dirty="0" smtClean="0"/>
              <a:t>”)</a:t>
            </a:r>
          </a:p>
          <a:p>
            <a:pPr lvl="1"/>
            <a:endParaRPr lang="es-ES_tradnl" dirty="0" smtClean="0"/>
          </a:p>
          <a:p>
            <a:pPr lvl="1"/>
            <a:r>
              <a:rPr lang="es-ES_tradnl" dirty="0" smtClean="0"/>
              <a:t>Información confiable que permita a los ciudadanos defender las cortes (</a:t>
            </a:r>
            <a:r>
              <a:rPr lang="es-ES_tradnl" dirty="0" err="1" smtClean="0"/>
              <a:t>e.g</a:t>
            </a:r>
            <a:r>
              <a:rPr lang="es-ES_tradnl" dirty="0" smtClean="0"/>
              <a:t>. Las “</a:t>
            </a:r>
            <a:r>
              <a:rPr lang="es-ES_tradnl" dirty="0" err="1" smtClean="0"/>
              <a:t>fake</a:t>
            </a:r>
            <a:r>
              <a:rPr lang="es-ES_tradnl" dirty="0" smtClean="0"/>
              <a:t> </a:t>
            </a:r>
            <a:r>
              <a:rPr lang="es-ES_tradnl" dirty="0" err="1" smtClean="0"/>
              <a:t>news</a:t>
            </a:r>
            <a:r>
              <a:rPr lang="es-ES_tradnl" dirty="0" smtClean="0"/>
              <a:t>”, “</a:t>
            </a:r>
            <a:r>
              <a:rPr lang="es-ES_tradnl" dirty="0" err="1" smtClean="0"/>
              <a:t>alternative</a:t>
            </a:r>
            <a:r>
              <a:rPr lang="es-ES_tradnl" dirty="0" smtClean="0"/>
              <a:t> </a:t>
            </a:r>
            <a:r>
              <a:rPr lang="es-ES_tradnl" dirty="0" err="1" smtClean="0"/>
              <a:t>facts</a:t>
            </a:r>
            <a:r>
              <a:rPr lang="es-ES_tradnl" dirty="0" smtClean="0"/>
              <a:t>”, etc..)</a:t>
            </a:r>
          </a:p>
        </p:txBody>
      </p:sp>
    </p:spTree>
    <p:extLst>
      <p:ext uri="{BB962C8B-B14F-4D97-AF65-F5344CB8AC3E}">
        <p14:creationId xmlns:p14="http://schemas.microsoft.com/office/powerpoint/2010/main" val="49957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¿Qué esperar, qué hacer?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101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Mexico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 smtClean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sz="quarter" idx="4"/>
          </p:nvPr>
        </p:nvPicPr>
        <p:blipFill>
          <a:blip r:embed="rId2"/>
          <a:srcRect l="11838" r="11838"/>
          <a:stretch>
            <a:fillRect/>
          </a:stretch>
        </p:blipFill>
        <p:spPr>
          <a:xfrm>
            <a:off x="6172200" y="1690688"/>
            <a:ext cx="5183188" cy="4498975"/>
          </a:xfrm>
        </p:spPr>
      </p:pic>
      <p:pic>
        <p:nvPicPr>
          <p:cNvPr id="7" name="Marcador de contenido 10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5979" r="15979"/>
          <a:stretch>
            <a:fillRect/>
          </a:stretch>
        </p:blipFill>
        <p:spPr>
          <a:xfrm>
            <a:off x="839788" y="1681163"/>
            <a:ext cx="5157787" cy="4508500"/>
          </a:xfrm>
        </p:spPr>
      </p:pic>
    </p:spTree>
    <p:extLst>
      <p:ext uri="{BB962C8B-B14F-4D97-AF65-F5344CB8AC3E}">
        <p14:creationId xmlns:p14="http://schemas.microsoft.com/office/powerpoint/2010/main" val="98838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¿El poder judicial es el baluarte de la democracia?</a:t>
            </a:r>
            <a:endParaRPr lang="es-ES_tradnl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endParaRPr lang="es-ES_tradnl" dirty="0" smtClean="0"/>
          </a:p>
          <a:p>
            <a:pPr marL="0" indent="0" fontAlgn="base">
              <a:buNone/>
            </a:pPr>
            <a:r>
              <a:rPr lang="es-ES_tradnl" dirty="0" smtClean="0"/>
              <a:t>“ Una corte </a:t>
            </a:r>
            <a:r>
              <a:rPr lang="es-ES_tradnl" dirty="0" smtClean="0">
                <a:solidFill>
                  <a:srgbClr val="FF0000"/>
                </a:solidFill>
              </a:rPr>
              <a:t>no puede salvar </a:t>
            </a:r>
            <a:r>
              <a:rPr lang="es-ES_tradnl" dirty="0" smtClean="0"/>
              <a:t>a </a:t>
            </a:r>
            <a:r>
              <a:rPr lang="es-ES_tradnl" dirty="0"/>
              <a:t>una sociedad tan profundamente dividida que </a:t>
            </a:r>
            <a:r>
              <a:rPr lang="es-ES_tradnl" dirty="0" smtClean="0"/>
              <a:t>haya hecho desaparecer el </a:t>
            </a:r>
            <a:r>
              <a:rPr lang="es-ES_tradnl" dirty="0"/>
              <a:t>espíritu de la moderación </a:t>
            </a:r>
            <a:r>
              <a:rPr lang="es-ES_tradnl" dirty="0" smtClean="0"/>
              <a:t>haya </a:t>
            </a:r>
            <a:r>
              <a:rPr lang="es-ES_tradnl" dirty="0" err="1" smtClean="0"/>
              <a:t>desapacido</a:t>
            </a:r>
            <a:r>
              <a:rPr lang="es-ES_tradnl" dirty="0" smtClean="0"/>
              <a:t>. </a:t>
            </a:r>
          </a:p>
          <a:p>
            <a:pPr marL="0" indent="0" fontAlgn="base">
              <a:buNone/>
            </a:pPr>
            <a:endParaRPr lang="es-ES_tradnl" dirty="0" smtClean="0"/>
          </a:p>
          <a:p>
            <a:pPr marL="0" indent="0" fontAlgn="base">
              <a:buNone/>
            </a:pPr>
            <a:r>
              <a:rPr lang="es-ES_tradnl" dirty="0" smtClean="0"/>
              <a:t>Por otro lado, a una sociedad donde ese espíritu florece, una corte </a:t>
            </a:r>
            <a:r>
              <a:rPr lang="es-ES_tradnl" dirty="0" smtClean="0">
                <a:solidFill>
                  <a:srgbClr val="FF0000"/>
                </a:solidFill>
              </a:rPr>
              <a:t>no la necesita</a:t>
            </a:r>
            <a:r>
              <a:rPr lang="es-ES_tradnl" dirty="0" smtClean="0"/>
              <a:t> salvar </a:t>
            </a:r>
          </a:p>
          <a:p>
            <a:pPr marL="0" indent="0" fontAlgn="base">
              <a:buNone/>
            </a:pPr>
            <a:endParaRPr lang="es-ES_tradnl" dirty="0" smtClean="0"/>
          </a:p>
          <a:p>
            <a:pPr marL="0" indent="0" fontAlgn="base">
              <a:buNone/>
            </a:pPr>
            <a:r>
              <a:rPr lang="es-ES_tradnl" dirty="0" smtClean="0"/>
              <a:t>Finalmente, una sociedad que </a:t>
            </a:r>
            <a:r>
              <a:rPr lang="es-ES_tradnl" dirty="0" smtClean="0">
                <a:solidFill>
                  <a:srgbClr val="FF0000"/>
                </a:solidFill>
              </a:rPr>
              <a:t>evade su responsabilidad </a:t>
            </a:r>
            <a:r>
              <a:rPr lang="es-ES_tradnl" dirty="0" smtClean="0"/>
              <a:t>al dejar a las Cortes el desarrollo de  espíritu de la moderación terminará matándolo.”</a:t>
            </a:r>
          </a:p>
          <a:p>
            <a:pPr marL="0" indent="0" fontAlgn="base">
              <a:buNone/>
            </a:pPr>
            <a:endParaRPr lang="es-ES_tradnl" dirty="0"/>
          </a:p>
          <a:p>
            <a:pPr marL="0" indent="0" algn="r" fontAlgn="base">
              <a:buNone/>
            </a:pPr>
            <a:r>
              <a:rPr lang="es-ES_tradnl" dirty="0" smtClean="0"/>
              <a:t>Juez </a:t>
            </a:r>
            <a:r>
              <a:rPr lang="es-ES_tradnl" dirty="0" err="1"/>
              <a:t>Learned</a:t>
            </a:r>
            <a:r>
              <a:rPr lang="es-ES_tradnl" dirty="0"/>
              <a:t> Hand</a:t>
            </a:r>
          </a:p>
          <a:p>
            <a:pPr marL="0" indent="0">
              <a:buNone/>
            </a:pPr>
            <a:endParaRPr lang="es-ES_tradnl" dirty="0" smtClean="0"/>
          </a:p>
          <a:p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973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 poder judicial puede hacer funcional mejor (o peor) la democracia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 smtClean="0"/>
              <a:t>En Estados Unidos es robusto el poder judicial, las cortes detendrán las cosas más aberrantes (</a:t>
            </a:r>
            <a:r>
              <a:rPr lang="es-ES_tradnl" dirty="0" err="1" smtClean="0"/>
              <a:t>e.g</a:t>
            </a:r>
            <a:r>
              <a:rPr lang="es-ES_tradnl" dirty="0" smtClean="0"/>
              <a:t>. prohibición refugiados) </a:t>
            </a:r>
          </a:p>
          <a:p>
            <a:endParaRPr lang="es-ES_tradnl" dirty="0" smtClean="0"/>
          </a:p>
          <a:p>
            <a:r>
              <a:rPr lang="es-ES_tradnl" dirty="0" smtClean="0"/>
              <a:t>Pero no podrán parar el deterioro social que se ha venido dando desde hace un par de décadas</a:t>
            </a:r>
          </a:p>
          <a:p>
            <a:endParaRPr lang="es-ES_tradnl" dirty="0" smtClean="0"/>
          </a:p>
          <a:p>
            <a:r>
              <a:rPr lang="es-ES_tradnl" dirty="0" smtClean="0"/>
              <a:t>Los republicanos podrían cambiar para mal y por mucho tiempo el poder judicial</a:t>
            </a:r>
          </a:p>
          <a:p>
            <a:endParaRPr lang="es-ES_tradnl" dirty="0"/>
          </a:p>
          <a:p>
            <a:r>
              <a:rPr lang="es-ES_tradnl" dirty="0" smtClean="0"/>
              <a:t>La fiscalía y los fiscales jugarán un papel muy importante, y ya veremos si los jueces los dejan</a:t>
            </a:r>
          </a:p>
        </p:txBody>
      </p:sp>
    </p:spTree>
    <p:extLst>
      <p:ext uri="{BB962C8B-B14F-4D97-AF65-F5344CB8AC3E}">
        <p14:creationId xmlns:p14="http://schemas.microsoft.com/office/powerpoint/2010/main" val="42658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 poder judicial puede hacer funcional mejor (o peor) la democracia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ES_tradnl" dirty="0"/>
          </a:p>
          <a:p>
            <a:r>
              <a:rPr lang="es-ES_tradnl" dirty="0" smtClean="0"/>
              <a:t>En Brasil el poder judicial es robusto, pero la crisis política sigue.</a:t>
            </a:r>
          </a:p>
          <a:p>
            <a:endParaRPr lang="es-ES_tradnl" dirty="0"/>
          </a:p>
          <a:p>
            <a:r>
              <a:rPr lang="es-ES_tradnl" dirty="0" smtClean="0"/>
              <a:t>Lo de Dilma dañó la percepción de autonomía del poder judicial.</a:t>
            </a:r>
          </a:p>
          <a:p>
            <a:endParaRPr lang="es-ES_tradnl" dirty="0"/>
          </a:p>
          <a:p>
            <a:r>
              <a:rPr lang="es-ES_tradnl" dirty="0" smtClean="0"/>
              <a:t>La crisis económica modifica prioridades y percepciones de los ciudadanos</a:t>
            </a:r>
          </a:p>
          <a:p>
            <a:endParaRPr lang="es-ES_tradnl" dirty="0"/>
          </a:p>
          <a:p>
            <a:r>
              <a:rPr lang="es-ES_tradnl" dirty="0" smtClean="0"/>
              <a:t>¿De qué lado caerá la moneda?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647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 poder judicial puede hacer funcional mejor (o peor) la democracia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s-ES_tradnl" dirty="0"/>
          </a:p>
          <a:p>
            <a:r>
              <a:rPr lang="es-ES_tradnl" dirty="0" smtClean="0"/>
              <a:t>En México el poder judicial no es robusto </a:t>
            </a:r>
            <a:r>
              <a:rPr lang="mr-IN" dirty="0" smtClean="0"/>
              <a:t>…</a:t>
            </a:r>
            <a:r>
              <a:rPr lang="es-ES" dirty="0" smtClean="0"/>
              <a:t> y lo siguen debilitando</a:t>
            </a:r>
            <a:endParaRPr lang="es-ES_tradnl" dirty="0" smtClean="0"/>
          </a:p>
          <a:p>
            <a:endParaRPr lang="es-ES_tradnl" dirty="0"/>
          </a:p>
          <a:p>
            <a:r>
              <a:rPr lang="es-ES_tradnl" dirty="0" smtClean="0"/>
              <a:t>Poca probabilidad de que haga funcionar bien los frenos y contrapesos.</a:t>
            </a:r>
          </a:p>
          <a:p>
            <a:endParaRPr lang="es-ES_tradnl" dirty="0"/>
          </a:p>
          <a:p>
            <a:r>
              <a:rPr lang="es-ES_tradnl" dirty="0" smtClean="0"/>
              <a:t>Poca probabilidad de que mejore la protección de derechos</a:t>
            </a:r>
          </a:p>
          <a:p>
            <a:endParaRPr lang="es-ES_tradnl" dirty="0"/>
          </a:p>
          <a:p>
            <a:r>
              <a:rPr lang="es-ES_tradnl" dirty="0" smtClean="0"/>
              <a:t>Pero ¡seguro habrá más y más reformas!</a:t>
            </a:r>
          </a:p>
          <a:p>
            <a:endParaRPr lang="es-ES_tradnl" dirty="0"/>
          </a:p>
          <a:p>
            <a:r>
              <a:rPr lang="es-ES_tradnl" dirty="0" smtClean="0"/>
              <a:t>No podemos, como sociedad, ”evadir nuestra responsabilidad de desarrollar el espíritu de la moderación”</a:t>
            </a:r>
          </a:p>
          <a:p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7624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Jure – &gt; De Facto</a:t>
            </a:r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1605604" y="3175555"/>
            <a:ext cx="1234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Formal Rules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165990" y="3387428"/>
            <a:ext cx="30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 Jure Independence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603026" y="5123208"/>
            <a:ext cx="22483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Interaction with Contextual Factors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521732" y="3308453"/>
            <a:ext cx="2146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 Facto independence</a:t>
            </a:r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2758106" y="3655107"/>
            <a:ext cx="100159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7390469" y="3655107"/>
            <a:ext cx="100159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2758106" y="1826344"/>
            <a:ext cx="1058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Theory</a:t>
            </a: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3205244" y="2500258"/>
            <a:ext cx="0" cy="648116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7861554" y="4117786"/>
            <a:ext cx="0" cy="648116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ot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256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Jure – &gt; De Facto</a:t>
            </a:r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1605604" y="3175555"/>
            <a:ext cx="1234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Formal Rules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165990" y="3387428"/>
            <a:ext cx="3029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 Jure Independence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603026" y="5123208"/>
            <a:ext cx="22483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Interaction with Contextual Factors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521732" y="3308453"/>
            <a:ext cx="2146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 Facto independence</a:t>
            </a:r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2758106" y="3655107"/>
            <a:ext cx="100159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7390469" y="3655107"/>
            <a:ext cx="100159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2758106" y="1826344"/>
            <a:ext cx="10584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Theory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6603026" y="1905183"/>
            <a:ext cx="2732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Informal Institutions</a:t>
            </a: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3205244" y="2500258"/>
            <a:ext cx="0" cy="648116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7861554" y="2527438"/>
            <a:ext cx="0" cy="648116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7861554" y="4117786"/>
            <a:ext cx="0" cy="648116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ot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1475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De Jure &amp; De Facto </a:t>
            </a:r>
            <a:br>
              <a:rPr lang="en-US" dirty="0" smtClean="0"/>
            </a:br>
            <a:r>
              <a:rPr lang="en-US" dirty="0" smtClean="0"/>
              <a:t>Judicial Independence</a:t>
            </a:r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1852207" y="3512977"/>
            <a:ext cx="1970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Coincidence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014090" y="4535070"/>
            <a:ext cx="62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113802" y="2405446"/>
            <a:ext cx="177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Necessity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113802" y="985712"/>
            <a:ext cx="177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Sufficiency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36695" y="2616023"/>
            <a:ext cx="626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YES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223214" y="2664721"/>
            <a:ext cx="121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Relation</a:t>
            </a:r>
          </a:p>
        </p:txBody>
      </p:sp>
      <p:cxnSp>
        <p:nvCxnSpPr>
          <p:cNvPr id="14" name="Conector recto de flecha 13"/>
          <p:cNvCxnSpPr/>
          <p:nvPr/>
        </p:nvCxnSpPr>
        <p:spPr>
          <a:xfrm flipH="1">
            <a:off x="4563037" y="2867110"/>
            <a:ext cx="660176" cy="0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ot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6906366" y="1710764"/>
            <a:ext cx="626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YES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6906366" y="3583664"/>
            <a:ext cx="62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</a:t>
            </a:r>
          </a:p>
        </p:txBody>
      </p:sp>
      <p:sp>
        <p:nvSpPr>
          <p:cNvPr id="22" name="Abrir llave 21"/>
          <p:cNvSpPr/>
          <p:nvPr/>
        </p:nvSpPr>
        <p:spPr>
          <a:xfrm>
            <a:off x="3648951" y="2823784"/>
            <a:ext cx="219048" cy="193956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brir llave 24"/>
          <p:cNvSpPr/>
          <p:nvPr/>
        </p:nvSpPr>
        <p:spPr>
          <a:xfrm>
            <a:off x="6417243" y="1941597"/>
            <a:ext cx="291610" cy="194434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brir llave 25"/>
          <p:cNvSpPr/>
          <p:nvPr/>
        </p:nvSpPr>
        <p:spPr>
          <a:xfrm>
            <a:off x="7706641" y="1216545"/>
            <a:ext cx="228130" cy="145010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835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De Jure &amp; De Facto </a:t>
            </a:r>
            <a:br>
              <a:rPr lang="en-US" dirty="0" smtClean="0"/>
            </a:br>
            <a:r>
              <a:rPr lang="en-US" dirty="0" smtClean="0"/>
              <a:t>Judicial Independence</a:t>
            </a:r>
            <a:endParaRPr lang="en-US" dirty="0"/>
          </a:p>
        </p:txBody>
      </p:sp>
      <p:sp>
        <p:nvSpPr>
          <p:cNvPr id="4" name="CuadroTexto 3"/>
          <p:cNvSpPr txBox="1"/>
          <p:nvPr/>
        </p:nvSpPr>
        <p:spPr>
          <a:xfrm>
            <a:off x="1852207" y="3512977"/>
            <a:ext cx="1970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Coincidence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4014090" y="4535070"/>
            <a:ext cx="62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113802" y="2405446"/>
            <a:ext cx="177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Necessity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113802" y="985712"/>
            <a:ext cx="1778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Sufficiency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36695" y="2616023"/>
            <a:ext cx="626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YES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5223214" y="2664721"/>
            <a:ext cx="1218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Relation</a:t>
            </a:r>
          </a:p>
        </p:txBody>
      </p:sp>
      <p:cxnSp>
        <p:nvCxnSpPr>
          <p:cNvPr id="14" name="Conector recto de flecha 13"/>
          <p:cNvCxnSpPr/>
          <p:nvPr/>
        </p:nvCxnSpPr>
        <p:spPr>
          <a:xfrm flipH="1">
            <a:off x="4563037" y="2867110"/>
            <a:ext cx="660176" cy="0"/>
          </a:xfrm>
          <a:prstGeom prst="straightConnector1">
            <a:avLst/>
          </a:prstGeom>
          <a:ln w="3175" cmpd="sng">
            <a:solidFill>
              <a:schemeClr val="tx1"/>
            </a:solidFill>
            <a:prstDash val="sysDot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6906366" y="1710764"/>
            <a:ext cx="626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YES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6906366" y="3583664"/>
            <a:ext cx="62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</a:t>
            </a:r>
          </a:p>
        </p:txBody>
      </p:sp>
      <p:sp>
        <p:nvSpPr>
          <p:cNvPr id="22" name="Abrir llave 21"/>
          <p:cNvSpPr/>
          <p:nvPr/>
        </p:nvSpPr>
        <p:spPr>
          <a:xfrm>
            <a:off x="3648951" y="2823784"/>
            <a:ext cx="219048" cy="193956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brir llave 24"/>
          <p:cNvSpPr/>
          <p:nvPr/>
        </p:nvSpPr>
        <p:spPr>
          <a:xfrm>
            <a:off x="6417243" y="1941597"/>
            <a:ext cx="291610" cy="194434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brir llave 25"/>
          <p:cNvSpPr/>
          <p:nvPr/>
        </p:nvSpPr>
        <p:spPr>
          <a:xfrm>
            <a:off x="7706641" y="1216545"/>
            <a:ext cx="228130" cy="1450103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/>
          <p:cNvSpPr txBox="1"/>
          <p:nvPr/>
        </p:nvSpPr>
        <p:spPr>
          <a:xfrm>
            <a:off x="4825171" y="4532515"/>
            <a:ext cx="2014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Competing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7730222" y="3583664"/>
            <a:ext cx="2014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Overlapping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0070118" y="2431357"/>
            <a:ext cx="2014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Auxiliary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9892088" y="999739"/>
            <a:ext cx="219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Complementary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906367" y="5757333"/>
            <a:ext cx="4777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Informal Institutions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3532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err="1" smtClean="0"/>
              <a:t>Brazil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 smtClean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690688"/>
            <a:ext cx="5157787" cy="4374408"/>
          </a:xfrm>
        </p:spPr>
      </p:pic>
      <p:pic>
        <p:nvPicPr>
          <p:cNvPr id="10" name="Marcador de contenido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688"/>
            <a:ext cx="5183188" cy="4329557"/>
          </a:xfrm>
        </p:spPr>
      </p:pic>
    </p:spTree>
    <p:extLst>
      <p:ext uri="{BB962C8B-B14F-4D97-AF65-F5344CB8AC3E}">
        <p14:creationId xmlns:p14="http://schemas.microsoft.com/office/powerpoint/2010/main" val="104638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Project: Formal / Informal Institutions</a:t>
            </a:r>
            <a:endParaRPr lang="en-U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4630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l="-18099" r="-18099"/>
          <a:stretch>
            <a:fillRect/>
          </a:stretch>
        </p:blipFill>
        <p:spPr>
          <a:xfrm>
            <a:off x="0" y="814388"/>
            <a:ext cx="12959392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Mexico</a:t>
            </a:r>
            <a:endParaRPr lang="en-US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1793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Institution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Mexican Constitution of 1917 (Art. 97):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“Supreme Court Judges, appoint, promote, and sanction district and circuit court judges”</a:t>
            </a:r>
          </a:p>
        </p:txBody>
      </p:sp>
    </p:spTree>
    <p:extLst>
      <p:ext uri="{BB962C8B-B14F-4D97-AF65-F5344CB8AC3E}">
        <p14:creationId xmlns:p14="http://schemas.microsoft.com/office/powerpoint/2010/main" val="16972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Informal Institution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 of “</a:t>
            </a:r>
            <a:r>
              <a:rPr lang="en-US" dirty="0" err="1" smtClean="0"/>
              <a:t>Gentelman’s</a:t>
            </a:r>
            <a:r>
              <a:rPr lang="en-US" dirty="0" smtClean="0"/>
              <a:t> Pact” to fill the legal void (taking turns + unanimous approval)</a:t>
            </a:r>
          </a:p>
          <a:p>
            <a:endParaRPr lang="en-US" dirty="0" smtClean="0"/>
          </a:p>
          <a:p>
            <a:r>
              <a:rPr lang="en-US" dirty="0" smtClean="0"/>
              <a:t>This created and sustained </a:t>
            </a:r>
            <a:r>
              <a:rPr lang="en-US" dirty="0" smtClean="0"/>
              <a:t>patronage</a:t>
            </a:r>
            <a:r>
              <a:rPr lang="en-US" dirty="0" smtClean="0"/>
              <a:t> </a:t>
            </a:r>
            <a:r>
              <a:rPr lang="en-US" dirty="0" smtClean="0"/>
              <a:t>networks within the judiciary</a:t>
            </a:r>
          </a:p>
          <a:p>
            <a:endParaRPr lang="en-US" dirty="0" smtClean="0"/>
          </a:p>
          <a:p>
            <a:r>
              <a:rPr lang="en-US" dirty="0" smtClean="0"/>
              <a:t>Another formal institution, Judicial Council, </a:t>
            </a:r>
            <a:r>
              <a:rPr lang="en-US" dirty="0"/>
              <a:t>created in </a:t>
            </a:r>
            <a:r>
              <a:rPr lang="en-US" dirty="0" smtClean="0"/>
              <a:t>1994, created to stop </a:t>
            </a:r>
            <a:r>
              <a:rPr lang="en-US" dirty="0" smtClean="0"/>
              <a:t>patronage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4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970</Words>
  <Application>Microsoft Macintosh PowerPoint</Application>
  <PresentationFormat>Panorámica</PresentationFormat>
  <Paragraphs>183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3" baseType="lpstr">
      <vt:lpstr>Calibri</vt:lpstr>
      <vt:lpstr>Calibri Light</vt:lpstr>
      <vt:lpstr>Mangal</vt:lpstr>
      <vt:lpstr>Wingdings</vt:lpstr>
      <vt:lpstr>Arial</vt:lpstr>
      <vt:lpstr>Tema de Office</vt:lpstr>
      <vt:lpstr>Informal Institutions and (Internal) Judicial Independence</vt:lpstr>
      <vt:lpstr>The Puzzle: What Makes Institutions Work?</vt:lpstr>
      <vt:lpstr>Mexico</vt:lpstr>
      <vt:lpstr>Brazil</vt:lpstr>
      <vt:lpstr>The Project: Formal / Informal Institutions</vt:lpstr>
      <vt:lpstr>Presentación de PowerPoint</vt:lpstr>
      <vt:lpstr>Mexico</vt:lpstr>
      <vt:lpstr>Formal Institution</vt:lpstr>
      <vt:lpstr>Informal Institution</vt:lpstr>
      <vt:lpstr>“Gentleman’s Pact” &amp; Patronage Networks</vt:lpstr>
      <vt:lpstr>“Gentleman’s Pact” &amp; Patronage Networks</vt:lpstr>
      <vt:lpstr>The “Farm Yard” (Corral)</vt:lpstr>
      <vt:lpstr>Patronage Relationships</vt:lpstr>
      <vt:lpstr>Presentación de PowerPoint</vt:lpstr>
      <vt:lpstr>Presentación de PowerPoint</vt:lpstr>
      <vt:lpstr>Effects of Patronage</vt:lpstr>
      <vt:lpstr>Supreme Court and Judicial Council since 1995</vt:lpstr>
      <vt:lpstr>Presentación de PowerPoint</vt:lpstr>
      <vt:lpstr>Informal Institutions &amp; Performance of Formal Institutions (Mexico)</vt:lpstr>
      <vt:lpstr>Brazil</vt:lpstr>
      <vt:lpstr>Formal Institution</vt:lpstr>
      <vt:lpstr>Constitution 1988 </vt:lpstr>
      <vt:lpstr>Informal Institutions &amp; Performance of Formal Institutions (Brazil)</vt:lpstr>
      <vt:lpstr>Accountability System</vt:lpstr>
      <vt:lpstr>“Coordinated independence”</vt:lpstr>
      <vt:lpstr>Thanks</vt:lpstr>
      <vt:lpstr>¿Dónde está atacando el Pdte. Trump?</vt:lpstr>
      <vt:lpstr>¿Dónde está atacando el Pdte. Trump?</vt:lpstr>
      <vt:lpstr>¿Qué esperar, qué hacer?</vt:lpstr>
      <vt:lpstr>¿El poder judicial es el baluarte de la democracia?</vt:lpstr>
      <vt:lpstr>El poder judicial puede hacer funcional mejor (o peor) la democracia</vt:lpstr>
      <vt:lpstr>El poder judicial puede hacer funcional mejor (o peor) la democracia</vt:lpstr>
      <vt:lpstr>El poder judicial puede hacer funcional mejor (o peor) la democracia</vt:lpstr>
      <vt:lpstr>De Jure – &gt; De Facto</vt:lpstr>
      <vt:lpstr>De Jure – &gt; De Facto</vt:lpstr>
      <vt:lpstr>De Jure &amp; De Facto  Judicial Independence</vt:lpstr>
      <vt:lpstr>De Jure &amp; De Facto  Judicial Independence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Informal Institutions and De Facto Judicial Independence</dc:title>
  <dc:creator>Julio Antonio Rios Figueroa</dc:creator>
  <cp:lastModifiedBy>Julio Antonio Rios Figueroa</cp:lastModifiedBy>
  <cp:revision>28</cp:revision>
  <dcterms:created xsi:type="dcterms:W3CDTF">2017-02-02T01:13:37Z</dcterms:created>
  <dcterms:modified xsi:type="dcterms:W3CDTF">2017-12-08T20:49:34Z</dcterms:modified>
</cp:coreProperties>
</file>